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sldIdLst>
    <p:sldId id="256" r:id="rId2"/>
    <p:sldId id="257" r:id="rId3"/>
    <p:sldId id="258" r:id="rId4"/>
    <p:sldId id="273" r:id="rId5"/>
    <p:sldId id="272" r:id="rId6"/>
    <p:sldId id="270" r:id="rId7"/>
    <p:sldId id="269" r:id="rId8"/>
    <p:sldId id="268" r:id="rId9"/>
    <p:sldId id="267" r:id="rId10"/>
    <p:sldId id="271" r:id="rId11"/>
    <p:sldId id="265" r:id="rId12"/>
    <p:sldId id="259" r:id="rId13"/>
    <p:sldId id="264" r:id="rId14"/>
    <p:sldId id="260" r:id="rId15"/>
    <p:sldId id="263" r:id="rId16"/>
    <p:sldId id="278" r:id="rId17"/>
    <p:sldId id="277" r:id="rId18"/>
    <p:sldId id="281" r:id="rId19"/>
    <p:sldId id="266" r:id="rId20"/>
    <p:sldId id="279" r:id="rId21"/>
    <p:sldId id="274" r:id="rId22"/>
    <p:sldId id="262" r:id="rId23"/>
    <p:sldId id="261" r:id="rId24"/>
    <p:sldId id="276" r:id="rId25"/>
    <p:sldId id="275" r:id="rId26"/>
    <p:sldId id="280" r:id="rId27"/>
    <p:sldId id="282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F6EC-1346-4AF7-ACE6-04EF4C4F77C3}" type="datetimeFigureOut">
              <a:rPr lang="ru-RU" smtClean="0"/>
              <a:t>22.09.2015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CD756-13EC-447A-B3C5-5A4D488C15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340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F6EC-1346-4AF7-ACE6-04EF4C4F77C3}" type="datetimeFigureOut">
              <a:rPr lang="ru-RU" smtClean="0"/>
              <a:t>22.09.2015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CD756-13EC-447A-B3C5-5A4D488C15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1467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F6EC-1346-4AF7-ACE6-04EF4C4F77C3}" type="datetimeFigureOut">
              <a:rPr lang="ru-RU" smtClean="0"/>
              <a:t>22.09.2015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CD756-13EC-447A-B3C5-5A4D488C15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6447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F6EC-1346-4AF7-ACE6-04EF4C4F77C3}" type="datetimeFigureOut">
              <a:rPr lang="ru-RU" smtClean="0"/>
              <a:t>22.09.2015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CD756-13EC-447A-B3C5-5A4D488C15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8092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F6EC-1346-4AF7-ACE6-04EF4C4F77C3}" type="datetimeFigureOut">
              <a:rPr lang="ru-RU" smtClean="0"/>
              <a:t>22.09.2015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CD756-13EC-447A-B3C5-5A4D488C15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5541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F6EC-1346-4AF7-ACE6-04EF4C4F77C3}" type="datetimeFigureOut">
              <a:rPr lang="ru-RU" smtClean="0"/>
              <a:t>22.09.2015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CD756-13EC-447A-B3C5-5A4D488C15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4895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F6EC-1346-4AF7-ACE6-04EF4C4F77C3}" type="datetimeFigureOut">
              <a:rPr lang="ru-RU" smtClean="0"/>
              <a:t>22.09.2015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CD756-13EC-447A-B3C5-5A4D488C15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4351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F6EC-1346-4AF7-ACE6-04EF4C4F77C3}" type="datetimeFigureOut">
              <a:rPr lang="ru-RU" smtClean="0"/>
              <a:t>22.09.2015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CD756-13EC-447A-B3C5-5A4D488C15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217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F6EC-1346-4AF7-ACE6-04EF4C4F77C3}" type="datetimeFigureOut">
              <a:rPr lang="ru-RU" smtClean="0"/>
              <a:t>22.09.2015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CD756-13EC-447A-B3C5-5A4D488C15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2338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F6EC-1346-4AF7-ACE6-04EF4C4F77C3}" type="datetimeFigureOut">
              <a:rPr lang="ru-RU" smtClean="0"/>
              <a:t>22.09.2015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CD756-13EC-447A-B3C5-5A4D488C15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208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F6EC-1346-4AF7-ACE6-04EF4C4F77C3}" type="datetimeFigureOut">
              <a:rPr lang="ru-RU" smtClean="0"/>
              <a:t>22.09.2015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CD756-13EC-447A-B3C5-5A4D488C15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7819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E6F6EC-1346-4AF7-ACE6-04EF4C4F77C3}" type="datetimeFigureOut">
              <a:rPr lang="ru-RU" smtClean="0"/>
              <a:t>22.09.2015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ACD756-13EC-447A-B3C5-5A4D488C15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70687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emf"/><Relationship Id="rId3" Type="http://schemas.openxmlformats.org/officeDocument/2006/relationships/image" Target="../media/image5.emf"/><Relationship Id="rId7" Type="http://schemas.openxmlformats.org/officeDocument/2006/relationships/image" Target="../media/image9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emf"/><Relationship Id="rId5" Type="http://schemas.openxmlformats.org/officeDocument/2006/relationships/image" Target="../media/image7.emf"/><Relationship Id="rId4" Type="http://schemas.openxmlformats.org/officeDocument/2006/relationships/image" Target="../media/image6.emf"/><Relationship Id="rId9" Type="http://schemas.openxmlformats.org/officeDocument/2006/relationships/image" Target="../media/image11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7" Type="http://schemas.openxmlformats.org/officeDocument/2006/relationships/image" Target="../media/image16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emf"/><Relationship Id="rId5" Type="http://schemas.openxmlformats.org/officeDocument/2006/relationships/image" Target="../media/image14.emf"/><Relationship Id="rId4" Type="http://schemas.openxmlformats.org/officeDocument/2006/relationships/image" Target="../media/image13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5.e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7.e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9.e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Марина\Отделение Социально-консультативного обслуживания\Презентации\ДЛЯ ПРЕЗЕНТАЦИЙ\Варианты фонов\32764818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0" y="-39589"/>
            <a:ext cx="8856984" cy="15927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50000"/>
              </a:lnSpc>
              <a:spcAft>
                <a:spcPts val="0"/>
              </a:spcAft>
            </a:pPr>
            <a:r>
              <a:rPr lang="ru-RU" b="1" dirty="0" smtClean="0">
                <a:effectLst/>
                <a:latin typeface="Times New Roman"/>
                <a:ea typeface="Times New Roman"/>
              </a:rPr>
              <a:t>Министерство социальной политики Нижегородской области</a:t>
            </a:r>
            <a:endParaRPr lang="ru-RU" sz="1100" dirty="0" smtClean="0">
              <a:effectLst/>
              <a:latin typeface="Times New Roman"/>
              <a:ea typeface="Times New Roman"/>
            </a:endParaRPr>
          </a:p>
          <a:p>
            <a:pPr indent="450215" algn="ctr">
              <a:lnSpc>
                <a:spcPct val="150000"/>
              </a:lnSpc>
              <a:spcAft>
                <a:spcPts val="0"/>
              </a:spcAft>
            </a:pPr>
            <a:endParaRPr lang="ru-RU" sz="1100" dirty="0" smtClean="0">
              <a:effectLst/>
              <a:latin typeface="Times New Roman"/>
              <a:ea typeface="Times New Roman"/>
            </a:endParaRPr>
          </a:p>
          <a:p>
            <a:pPr indent="450215" algn="ctr">
              <a:spcAft>
                <a:spcPts val="0"/>
              </a:spcAft>
            </a:pPr>
            <a:r>
              <a:rPr lang="ru-RU" b="1" dirty="0" smtClean="0">
                <a:effectLst/>
                <a:latin typeface="Times New Roman"/>
                <a:ea typeface="Times New Roman"/>
              </a:rPr>
              <a:t>Государственное бюджетное учреждение</a:t>
            </a:r>
            <a:endParaRPr lang="ru-RU" sz="1100" dirty="0" smtClean="0">
              <a:effectLst/>
              <a:latin typeface="Times New Roman"/>
              <a:ea typeface="Times New Roman"/>
            </a:endParaRPr>
          </a:p>
          <a:p>
            <a:pPr indent="508000" algn="ctr">
              <a:spcAft>
                <a:spcPts val="0"/>
              </a:spcAft>
            </a:pPr>
            <a:r>
              <a:rPr lang="ru-RU" b="1" dirty="0" smtClean="0">
                <a:effectLst/>
                <a:latin typeface="Times New Roman"/>
                <a:ea typeface="Times New Roman"/>
              </a:rPr>
              <a:t>«Областной центр социального обслуживания граждан пожилого возраста и инвалидов»</a:t>
            </a:r>
            <a:endParaRPr lang="ru-RU" sz="1100" dirty="0" smtClean="0">
              <a:effectLst/>
              <a:latin typeface="Times New Roman"/>
              <a:ea typeface="Times New Roman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0887" t="8742" r="9855"/>
          <a:stretch/>
        </p:blipFill>
        <p:spPr bwMode="auto">
          <a:xfrm>
            <a:off x="179512" y="1988840"/>
            <a:ext cx="4248980" cy="2755137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815408" y="2047488"/>
            <a:ext cx="532859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215" algn="ctr"/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«Формирование «Личных 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дел» граждан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, 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обслуживаемых 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в социально-бытовых </a:t>
            </a:r>
          </a:p>
          <a:p>
            <a:pPr lvl="0" indent="450215" algn="ctr"/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и социально-медицинских отделениях</a:t>
            </a:r>
          </a:p>
          <a:p>
            <a:pPr lvl="0" indent="450215" algn="ctr"/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по Федеральному закону</a:t>
            </a:r>
            <a:endParaRPr lang="ru-RU" sz="2400" dirty="0">
              <a:solidFill>
                <a:schemeClr val="accent1">
                  <a:lumMod val="75000"/>
                </a:schemeClr>
              </a:solidFill>
              <a:latin typeface="Times New Roman"/>
              <a:ea typeface="Times New Roman"/>
            </a:endParaRPr>
          </a:p>
          <a:p>
            <a:pPr lvl="0" indent="450215" algn="ctr"/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 от 28 декабря 2013 г. № 442»</a:t>
            </a:r>
            <a:endParaRPr lang="ru-RU" sz="2400" dirty="0">
              <a:solidFill>
                <a:schemeClr val="accent1">
                  <a:lumMod val="75000"/>
                </a:schemeClr>
              </a:solidFill>
              <a:latin typeface="Times New Roman"/>
              <a:ea typeface="Times New Roman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025689" y="4849797"/>
            <a:ext cx="446378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indent="450215" algn="ctr">
              <a:lnSpc>
                <a:spcPct val="150000"/>
              </a:lnSpc>
            </a:pPr>
            <a:r>
              <a:rPr lang="ru-RU" sz="2400" dirty="0">
                <a:solidFill>
                  <a:prstClr val="black"/>
                </a:solidFill>
                <a:latin typeface="Times New Roman"/>
                <a:ea typeface="Times New Roman"/>
              </a:rPr>
              <a:t>Методические рекомендации</a:t>
            </a:r>
            <a:endParaRPr lang="ru-RU" sz="1100" dirty="0">
              <a:solidFill>
                <a:prstClr val="black"/>
              </a:solidFill>
              <a:latin typeface="Times New Roman"/>
              <a:ea typeface="Times New Roman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43808" y="6165304"/>
            <a:ext cx="3888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Нижний Новгород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2015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907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Марина\Отделение Социально-консультативного обслуживания\Презентации\ДЛЯ ПРЕЗЕНТАЦИЙ\Варианты фонов\32764818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0" y="704885"/>
            <a:ext cx="451096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ru-RU" sz="4800" b="1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/>
                <a:ea typeface="Times New Roman"/>
              </a:rPr>
              <a:t>«Личное дело» гражданина включает </a:t>
            </a: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ru-RU" sz="4800" b="1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/>
                <a:ea typeface="Times New Roman"/>
              </a:rPr>
              <a:t>в себя: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0963" y="116632"/>
            <a:ext cx="4351599" cy="662473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125330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Марина\Отделение Социально-консультативного обслуживания\Презентации\ДЛЯ ПРЕЗЕНТАЦИЙ\Варианты фонов\32764818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0" y="44624"/>
            <a:ext cx="9143999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algn="ctr">
              <a:buAutoNum type="arabicPeriod"/>
            </a:pPr>
            <a:r>
              <a:rPr lang="ru-RU" sz="2200" b="1" dirty="0" smtClean="0">
                <a:solidFill>
                  <a:srgbClr val="4F81BD">
                    <a:lumMod val="75000"/>
                  </a:srgbClr>
                </a:solidFill>
                <a:latin typeface="Times New Roman"/>
                <a:ea typeface="Times New Roman"/>
              </a:rPr>
              <a:t>Заявление о зачислении на </a:t>
            </a:r>
            <a:r>
              <a:rPr lang="ru-RU" sz="2200" b="1" dirty="0">
                <a:solidFill>
                  <a:srgbClr val="4F81BD">
                    <a:lumMod val="75000"/>
                  </a:srgbClr>
                </a:solidFill>
                <a:latin typeface="Times New Roman"/>
                <a:ea typeface="Times New Roman"/>
              </a:rPr>
              <a:t>социальное </a:t>
            </a:r>
            <a:r>
              <a:rPr lang="ru-RU" sz="2200" b="1" dirty="0" smtClean="0">
                <a:solidFill>
                  <a:srgbClr val="4F81BD">
                    <a:lumMod val="75000"/>
                  </a:srgbClr>
                </a:solidFill>
                <a:latin typeface="Times New Roman"/>
                <a:ea typeface="Times New Roman"/>
              </a:rPr>
              <a:t>обслуживание на дому</a:t>
            </a:r>
            <a:endParaRPr lang="ru-RU" sz="2200" b="1" dirty="0">
              <a:solidFill>
                <a:srgbClr val="4F81BD">
                  <a:lumMod val="75000"/>
                </a:srgbClr>
              </a:solidFill>
              <a:latin typeface="Times New Roman"/>
              <a:ea typeface="Times New Roman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8327" y="475511"/>
            <a:ext cx="4643953" cy="626585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4125330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Марина\Отделение Социально-консультативного обслуживания\Презентации\ДЛЯ ПРЕЗЕНТАЦИЙ\Варианты фонов\32764818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9492" y="0"/>
            <a:ext cx="91440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200" b="1" dirty="0">
                <a:solidFill>
                  <a:srgbClr val="4F81BD">
                    <a:lumMod val="75000"/>
                  </a:srgbClr>
                </a:solidFill>
                <a:latin typeface="Times New Roman"/>
                <a:ea typeface="Times New Roman"/>
              </a:rPr>
              <a:t>2. Индивидуальная программа предоставления социальных </a:t>
            </a:r>
            <a:r>
              <a:rPr lang="ru-RU" sz="2200" b="1" dirty="0" smtClean="0">
                <a:solidFill>
                  <a:srgbClr val="4F81BD">
                    <a:lumMod val="75000"/>
                  </a:srgbClr>
                </a:solidFill>
                <a:latin typeface="Times New Roman"/>
                <a:ea typeface="Times New Roman"/>
              </a:rPr>
              <a:t>услуг</a:t>
            </a:r>
            <a:endParaRPr lang="ru-RU" sz="2200" b="1" dirty="0">
              <a:solidFill>
                <a:srgbClr val="4F81BD">
                  <a:lumMod val="75000"/>
                </a:srgbClr>
              </a:solidFill>
              <a:latin typeface="Times New Roman"/>
              <a:ea typeface="Times New Roman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951" b="44337"/>
          <a:stretch/>
        </p:blipFill>
        <p:spPr bwMode="auto">
          <a:xfrm>
            <a:off x="107504" y="430887"/>
            <a:ext cx="4401980" cy="3848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5940152" y="404664"/>
            <a:ext cx="2305439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1200"/>
              </a:spcBef>
              <a:spcAft>
                <a:spcPts val="300"/>
              </a:spcAft>
            </a:pPr>
            <a:r>
              <a:rPr lang="ru-RU" sz="1100" b="1" kern="1600" dirty="0" smtClean="0">
                <a:latin typeface="Cambria"/>
                <a:ea typeface="Times New Roman"/>
              </a:rPr>
              <a:t>3. Социально-психологические</a:t>
            </a:r>
            <a:endParaRPr lang="ru-RU" sz="1100" b="1" kern="1600" dirty="0">
              <a:effectLst/>
              <a:latin typeface="Cambria"/>
              <a:ea typeface="Times New Roman"/>
            </a:endParaRPr>
          </a:p>
        </p:txBody>
      </p:sp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1999" y="620688"/>
            <a:ext cx="4571999" cy="1092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5750964" y="1582826"/>
            <a:ext cx="2214068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1200"/>
              </a:spcBef>
              <a:spcAft>
                <a:spcPts val="300"/>
              </a:spcAft>
            </a:pPr>
            <a:r>
              <a:rPr lang="ru-RU" sz="1100" b="1" kern="1600" dirty="0" smtClean="0">
                <a:latin typeface="Cambria"/>
                <a:ea typeface="Times New Roman"/>
              </a:rPr>
              <a:t>4. Социально-педагогические</a:t>
            </a:r>
            <a:endParaRPr lang="ru-RU" sz="1100" b="1" kern="1600" dirty="0">
              <a:effectLst/>
              <a:latin typeface="Cambria"/>
              <a:ea typeface="Times New Roman"/>
            </a:endParaRPr>
          </a:p>
        </p:txBody>
      </p:sp>
      <p:pic>
        <p:nvPicPr>
          <p:cNvPr id="1037" name="Picture 13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8"/>
          <a:stretch/>
        </p:blipFill>
        <p:spPr bwMode="auto">
          <a:xfrm>
            <a:off x="4581492" y="1844824"/>
            <a:ext cx="4572000" cy="1094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5970513" y="2808124"/>
            <a:ext cx="1784463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1200"/>
              </a:spcBef>
              <a:spcAft>
                <a:spcPts val="300"/>
              </a:spcAft>
            </a:pPr>
            <a:r>
              <a:rPr lang="ru-RU" sz="1100" b="1" kern="1600" dirty="0" smtClean="0">
                <a:latin typeface="Cambria"/>
                <a:ea typeface="Times New Roman"/>
              </a:rPr>
              <a:t>5. Социально-трудовые</a:t>
            </a:r>
            <a:endParaRPr lang="ru-RU" sz="1100" b="1" kern="1600" dirty="0">
              <a:effectLst/>
              <a:latin typeface="Cambria"/>
              <a:ea typeface="Times New Roman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970513" y="4018275"/>
            <a:ext cx="178927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1200"/>
              </a:spcBef>
              <a:spcAft>
                <a:spcPts val="300"/>
              </a:spcAft>
            </a:pPr>
            <a:r>
              <a:rPr lang="ru-RU" sz="1100" b="1" kern="1600" dirty="0" smtClean="0">
                <a:latin typeface="Cambria"/>
                <a:ea typeface="Times New Roman"/>
              </a:rPr>
              <a:t>6. Социально-правовые</a:t>
            </a:r>
            <a:endParaRPr lang="ru-RU" sz="1100" b="1" kern="1600" dirty="0">
              <a:effectLst/>
              <a:latin typeface="Cambria"/>
              <a:ea typeface="Times New Roman"/>
            </a:endParaRPr>
          </a:p>
        </p:txBody>
      </p:sp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6499" y="3041721"/>
            <a:ext cx="4636993" cy="11073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1492" y="4221088"/>
            <a:ext cx="4572026" cy="10597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Прямоугольник 11"/>
          <p:cNvSpPr/>
          <p:nvPr/>
        </p:nvSpPr>
        <p:spPr>
          <a:xfrm>
            <a:off x="4788024" y="5157192"/>
            <a:ext cx="4216198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1200"/>
              </a:spcBef>
              <a:spcAft>
                <a:spcPts val="0"/>
              </a:spcAft>
            </a:pPr>
            <a:r>
              <a:rPr lang="ru-RU" sz="1100" b="1" kern="1600" dirty="0" smtClean="0">
                <a:latin typeface="Times New Roman"/>
                <a:ea typeface="Times New Roman"/>
              </a:rPr>
              <a:t>7. Услуги </a:t>
            </a:r>
            <a:r>
              <a:rPr lang="ru-RU" sz="1100" b="1" kern="1600" dirty="0">
                <a:latin typeface="Times New Roman"/>
                <a:ea typeface="Times New Roman"/>
              </a:rPr>
              <a:t>в целях повышения коммуникативного потенциала получателей социальных услуг, имеющих ограничения жизнедеятельности, в том числе детей-инвалидов</a:t>
            </a:r>
            <a:endParaRPr lang="ru-RU" sz="1100" b="1" kern="1600" dirty="0">
              <a:effectLst/>
              <a:latin typeface="Cambria"/>
              <a:ea typeface="Times New Roman"/>
            </a:endParaRPr>
          </a:p>
        </p:txBody>
      </p:sp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1492" y="5733256"/>
            <a:ext cx="4542787" cy="1052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1" name="Picture 17"/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46" r="2358" b="3091"/>
          <a:stretch/>
        </p:blipFill>
        <p:spPr bwMode="auto">
          <a:xfrm>
            <a:off x="107505" y="4365104"/>
            <a:ext cx="4434294" cy="23467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25330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Марина\Отделение Социально-консультативного обслуживания\Презентации\ДЛЯ ПРЕЗЕНТАЦИЙ\Варианты фонов\32764818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0890" y="116632"/>
            <a:ext cx="404705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0"/>
              </a:spcAft>
            </a:pPr>
            <a:r>
              <a:rPr lang="ru-RU" sz="1100" b="1" dirty="0" smtClean="0">
                <a:latin typeface="Times New Roman"/>
                <a:ea typeface="Times New Roman"/>
              </a:rPr>
              <a:t>8. Условия </a:t>
            </a:r>
            <a:r>
              <a:rPr lang="ru-RU" sz="1100" b="1" dirty="0">
                <a:latin typeface="Times New Roman"/>
                <a:ea typeface="Times New Roman"/>
              </a:rPr>
              <a:t>предоставления социальных услуг: </a:t>
            </a:r>
            <a:endParaRPr lang="ru-RU" sz="1100" dirty="0">
              <a:effectLst/>
              <a:latin typeface="Courier New"/>
              <a:ea typeface="Times New Roman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196" y="1052736"/>
            <a:ext cx="4572000" cy="2616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100" b="1" dirty="0" smtClean="0">
                <a:latin typeface="Times New Roman"/>
                <a:ea typeface="Times New Roman"/>
              </a:rPr>
              <a:t>9. Перечень </a:t>
            </a:r>
            <a:r>
              <a:rPr lang="ru-RU" sz="1100" b="1" dirty="0">
                <a:latin typeface="Times New Roman"/>
                <a:ea typeface="Times New Roman"/>
              </a:rPr>
              <a:t>рекомендуемых поставщиков социальных услуг:</a:t>
            </a:r>
            <a:endParaRPr lang="ru-RU" sz="11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461" y="334922"/>
            <a:ext cx="4347471" cy="642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148" y="1316655"/>
            <a:ext cx="4461048" cy="1446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2256" y="2720447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>
                <a:latin typeface="Times New Roman"/>
                <a:ea typeface="Times New Roman"/>
              </a:rPr>
              <a:t> </a:t>
            </a:r>
            <a:r>
              <a:rPr lang="ru-RU" sz="1100" b="1" dirty="0" smtClean="0">
                <a:latin typeface="Times New Roman"/>
                <a:ea typeface="Times New Roman"/>
              </a:rPr>
              <a:t>10. Отказ </a:t>
            </a:r>
            <a:r>
              <a:rPr lang="ru-RU" sz="1100" b="1" dirty="0">
                <a:latin typeface="Times New Roman"/>
                <a:ea typeface="Times New Roman"/>
              </a:rPr>
              <a:t>от социального обслуживания, социальной услуги:</a:t>
            </a:r>
            <a:endParaRPr lang="ru-RU" sz="1100" b="1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5" y="3068960"/>
            <a:ext cx="4551574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23426" y="4077072"/>
            <a:ext cx="4489506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b="1" dirty="0" smtClean="0">
                <a:latin typeface="Times New Roman"/>
                <a:ea typeface="Times New Roman"/>
              </a:rPr>
              <a:t>11. Мероприятия </a:t>
            </a:r>
            <a:r>
              <a:rPr lang="ru-RU" sz="1100" b="1" dirty="0">
                <a:latin typeface="Times New Roman"/>
                <a:ea typeface="Times New Roman"/>
              </a:rPr>
              <a:t>по социальному сопровождению:</a:t>
            </a:r>
            <a:endParaRPr lang="ru-RU" sz="1100" b="1" dirty="0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416202"/>
            <a:ext cx="4551575" cy="6486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416" y="5157192"/>
            <a:ext cx="4608512" cy="16110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25330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Марина\Отделение Социально-консультативного обслуживания\Презентации\ДЛЯ ПРЕЗЕНТАЦИЙ\Варианты фонов\32764818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-4619" y="20960"/>
            <a:ext cx="914861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1600" b="1" dirty="0">
                <a:solidFill>
                  <a:srgbClr val="4F81BD">
                    <a:lumMod val="75000"/>
                  </a:srgbClr>
                </a:solidFill>
                <a:latin typeface="Times New Roman"/>
                <a:ea typeface="Times New Roman"/>
              </a:rPr>
              <a:t>3. </a:t>
            </a:r>
            <a:r>
              <a:rPr lang="ru-RU" sz="2000" b="1" dirty="0">
                <a:solidFill>
                  <a:srgbClr val="4F81BD">
                    <a:lumMod val="75000"/>
                  </a:srgbClr>
                </a:solidFill>
                <a:latin typeface="Times New Roman"/>
                <a:ea typeface="Times New Roman"/>
              </a:rPr>
              <a:t>Копия документа, удостоверяющего личность гражданина (паспорт; свидетельство о рождении – для лиц, не достигших 14-летнего возраста; заграничный паспорт – для постоянно проживающих за границей граждан, которые временно находятся на территории Российской Федерации; справку об освобождении из мест лишения свободы – для лиц, освободившихся из мест лишения свободы; иные выдаваемые в установленном порядке документы, удостоверяющие личность гражданина</a:t>
            </a:r>
            <a:r>
              <a:rPr lang="ru-RU" sz="2000" b="1" dirty="0" smtClean="0">
                <a:solidFill>
                  <a:srgbClr val="4F81BD">
                    <a:lumMod val="75000"/>
                  </a:srgbClr>
                </a:solidFill>
                <a:latin typeface="Times New Roman"/>
                <a:ea typeface="Times New Roman"/>
              </a:rPr>
              <a:t>) </a:t>
            </a:r>
            <a:endParaRPr lang="ru-RU" sz="2000" b="1" dirty="0">
              <a:solidFill>
                <a:srgbClr val="4F81BD">
                  <a:lumMod val="75000"/>
                </a:srgbClr>
              </a:solidFill>
              <a:latin typeface="Times New Roman"/>
              <a:ea typeface="Times New Roman"/>
            </a:endParaRPr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5" y="2902074"/>
            <a:ext cx="8856985" cy="2327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25330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Марина\Отделение Социально-консультативного обслуживания\Презентации\ДЛЯ ПРЕЗЕНТАЦИЙ\Варианты фонов\32764818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0" y="116632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7200" algn="ctr" fontAlgn="base"/>
            <a:r>
              <a:rPr lang="ru-RU" sz="2000" b="1" dirty="0">
                <a:solidFill>
                  <a:srgbClr val="4F81BD">
                    <a:lumMod val="75000"/>
                  </a:srgbClr>
                </a:solidFill>
                <a:latin typeface="Times New Roman"/>
                <a:ea typeface="Times New Roman"/>
              </a:rPr>
              <a:t>4. Справка   о доходах получателя социальных услуг и членов его семьи (при  наличии),  необходимые для определения среднедушевого </a:t>
            </a:r>
            <a:r>
              <a:rPr lang="ru-RU" sz="2000" b="1" dirty="0" smtClean="0">
                <a:solidFill>
                  <a:srgbClr val="4F81BD">
                    <a:lumMod val="75000"/>
                  </a:srgbClr>
                </a:solidFill>
                <a:latin typeface="Times New Roman"/>
                <a:ea typeface="Times New Roman"/>
              </a:rPr>
              <a:t>дохода </a:t>
            </a:r>
            <a:endParaRPr lang="ru-RU" sz="2000" b="1" dirty="0">
              <a:solidFill>
                <a:srgbClr val="4F81BD">
                  <a:lumMod val="75000"/>
                </a:srgbClr>
              </a:solidFill>
              <a:latin typeface="Times New Roman"/>
              <a:ea typeface="Times New Roman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8139" y="824518"/>
            <a:ext cx="5196109" cy="58334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25330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Марина\Отделение Социально-консультативного обслуживания\Презентации\ДЛЯ ПРЕЗЕНТАЦИЙ\Варианты фонов\32764818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0" y="17759"/>
            <a:ext cx="914399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7200" algn="ctr" fontAlgn="base"/>
            <a:r>
              <a:rPr lang="ru-RU" sz="2000" b="1" dirty="0">
                <a:solidFill>
                  <a:srgbClr val="4F81BD">
                    <a:lumMod val="75000"/>
                  </a:srgbClr>
                </a:solidFill>
                <a:latin typeface="Times New Roman"/>
                <a:ea typeface="Times New Roman"/>
              </a:rPr>
              <a:t>5. Справка о составе семьи </a:t>
            </a:r>
            <a:r>
              <a:rPr lang="ru-RU" sz="2000" b="1" dirty="0" smtClean="0">
                <a:solidFill>
                  <a:srgbClr val="4F81BD">
                    <a:lumMod val="75000"/>
                  </a:srgbClr>
                </a:solidFill>
                <a:latin typeface="Times New Roman"/>
                <a:ea typeface="Times New Roman"/>
              </a:rPr>
              <a:t>заявителя</a:t>
            </a:r>
            <a:endParaRPr lang="ru-RU" sz="2000" b="1" dirty="0">
              <a:solidFill>
                <a:srgbClr val="4F81BD">
                  <a:lumMod val="75000"/>
                </a:srgbClr>
              </a:solidFill>
              <a:latin typeface="Times New Roman"/>
              <a:ea typeface="Times New Roman"/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6700" y="495126"/>
            <a:ext cx="6069013" cy="6318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17977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Марина\Отделение Социально-консультативного обслуживания\Презентации\ДЛЯ ПРЕЗЕНТАЦИЙ\Варианты фонов\32764818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-1" y="44624"/>
            <a:ext cx="914399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7200" algn="ctr" fontAlgn="base"/>
            <a:r>
              <a:rPr lang="ru-RU" sz="2000" b="1" dirty="0">
                <a:solidFill>
                  <a:srgbClr val="4F81BD">
                    <a:lumMod val="75000"/>
                  </a:srgbClr>
                </a:solidFill>
                <a:latin typeface="Times New Roman"/>
                <a:ea typeface="Times New Roman"/>
              </a:rPr>
              <a:t>6.Заключение о состоянии здоровья (справка ВКК, КЭК</a:t>
            </a:r>
            <a:r>
              <a:rPr lang="ru-RU" sz="2000" b="1" dirty="0" smtClean="0">
                <a:solidFill>
                  <a:srgbClr val="4F81BD">
                    <a:lumMod val="75000"/>
                  </a:srgbClr>
                </a:solidFill>
                <a:latin typeface="Times New Roman"/>
                <a:ea typeface="Times New Roman"/>
              </a:rPr>
              <a:t>)</a:t>
            </a:r>
            <a:endParaRPr lang="ru-RU" sz="2000" b="1" dirty="0">
              <a:solidFill>
                <a:srgbClr val="4F81BD">
                  <a:lumMod val="75000"/>
                </a:srgbClr>
              </a:solidFill>
              <a:latin typeface="Times New Roman"/>
              <a:ea typeface="Times New Roman"/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983066"/>
            <a:ext cx="7383064" cy="49662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17977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Марина\Отделение Социально-консультативного обслуживания\Презентации\ДЛЯ ПРЕЗЕНТАЦИЙ\Варианты фонов\32764818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-1" y="44624"/>
            <a:ext cx="914399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ctr"/>
            <a:r>
              <a:rPr lang="ru-RU" sz="2000" b="1" dirty="0" smtClean="0">
                <a:solidFill>
                  <a:srgbClr val="4F81BD">
                    <a:lumMod val="75000"/>
                  </a:srgbClr>
                </a:solidFill>
                <a:latin typeface="Times New Roman"/>
                <a:ea typeface="Times New Roman"/>
              </a:rPr>
              <a:t>7</a:t>
            </a:r>
            <a:r>
              <a:rPr lang="ru-RU" sz="2000" b="1" dirty="0">
                <a:solidFill>
                  <a:srgbClr val="4F81BD">
                    <a:lumMod val="75000"/>
                  </a:srgbClr>
                </a:solidFill>
                <a:latin typeface="Times New Roman"/>
                <a:ea typeface="Times New Roman"/>
              </a:rPr>
              <a:t>. Справка, копия свидетельства, удостоверения или иного документа установленного образца о праве на льготы в соответствии с действующим законодательством – предоставляется при наличии </a:t>
            </a:r>
            <a:r>
              <a:rPr lang="ru-RU" sz="2000" b="1" dirty="0" smtClean="0">
                <a:solidFill>
                  <a:srgbClr val="4F81BD">
                    <a:lumMod val="75000"/>
                  </a:srgbClr>
                </a:solidFill>
                <a:latin typeface="Times New Roman"/>
                <a:ea typeface="Times New Roman"/>
              </a:rPr>
              <a:t>льгот</a:t>
            </a:r>
            <a:endParaRPr lang="ru-RU" sz="2000" b="1" dirty="0">
              <a:solidFill>
                <a:srgbClr val="4F81BD">
                  <a:lumMod val="75000"/>
                </a:srgbClr>
              </a:solidFill>
              <a:latin typeface="Times New Roman"/>
              <a:ea typeface="Times New Roman"/>
            </a:endParaRPr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648" y="1492336"/>
            <a:ext cx="8755346" cy="45289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59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Марина\Отделение Социально-консультативного обслуживания\Презентации\ДЛЯ ПРЕЗЕНТАЦИЙ\Варианты фонов\32764818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0" y="8646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7200" algn="ctr"/>
            <a:r>
              <a:rPr lang="ru-RU" sz="2000" b="1" dirty="0">
                <a:solidFill>
                  <a:srgbClr val="4F81BD">
                    <a:lumMod val="75000"/>
                  </a:srgbClr>
                </a:solidFill>
                <a:latin typeface="Times New Roman"/>
                <a:ea typeface="Times New Roman"/>
              </a:rPr>
              <a:t>8</a:t>
            </a:r>
            <a:r>
              <a:rPr lang="ru-RU" sz="2000" b="1" dirty="0" smtClean="0">
                <a:solidFill>
                  <a:srgbClr val="4F81BD">
                    <a:lumMod val="75000"/>
                  </a:srgbClr>
                </a:solidFill>
                <a:latin typeface="Times New Roman"/>
                <a:ea typeface="Times New Roman"/>
              </a:rPr>
              <a:t>. Копия </a:t>
            </a:r>
            <a:r>
              <a:rPr lang="ru-RU" sz="2000" b="1" dirty="0">
                <a:solidFill>
                  <a:srgbClr val="4F81BD">
                    <a:lumMod val="75000"/>
                  </a:srgbClr>
                </a:solidFill>
                <a:latin typeface="Times New Roman"/>
                <a:ea typeface="Times New Roman"/>
              </a:rPr>
              <a:t>справки бюро медико-социальной экспертизы </a:t>
            </a:r>
            <a:endParaRPr lang="ru-RU" sz="2000" b="1" dirty="0" smtClean="0">
              <a:solidFill>
                <a:srgbClr val="4F81BD">
                  <a:lumMod val="75000"/>
                </a:srgbClr>
              </a:solidFill>
              <a:latin typeface="Times New Roman"/>
              <a:ea typeface="Times New Roman"/>
            </a:endParaRPr>
          </a:p>
          <a:p>
            <a:pPr lvl="0" indent="457200" algn="ctr"/>
            <a:r>
              <a:rPr lang="ru-RU" sz="2000" b="1" dirty="0" smtClean="0">
                <a:solidFill>
                  <a:srgbClr val="4F81BD">
                    <a:lumMod val="75000"/>
                  </a:srgbClr>
                </a:solidFill>
                <a:latin typeface="Times New Roman"/>
                <a:ea typeface="Times New Roman"/>
              </a:rPr>
              <a:t>(</a:t>
            </a:r>
            <a:r>
              <a:rPr lang="ru-RU" sz="2000" b="1" dirty="0">
                <a:solidFill>
                  <a:srgbClr val="4F81BD">
                    <a:lumMod val="75000"/>
                  </a:srgbClr>
                </a:solidFill>
                <a:latin typeface="Times New Roman"/>
                <a:ea typeface="Times New Roman"/>
              </a:rPr>
              <a:t>врачебно-трудовой экспертизы) – представляется только </a:t>
            </a:r>
            <a:r>
              <a:rPr lang="ru-RU" sz="2000" b="1" dirty="0" smtClean="0">
                <a:solidFill>
                  <a:srgbClr val="4F81BD">
                    <a:lumMod val="75000"/>
                  </a:srgbClr>
                </a:solidFill>
                <a:latin typeface="Times New Roman"/>
                <a:ea typeface="Times New Roman"/>
              </a:rPr>
              <a:t>инвалидами</a:t>
            </a:r>
            <a:endParaRPr lang="ru-RU" sz="2000" b="1" dirty="0">
              <a:solidFill>
                <a:srgbClr val="4F81BD">
                  <a:lumMod val="75000"/>
                </a:srgbClr>
              </a:solidFill>
              <a:latin typeface="Times New Roman"/>
              <a:ea typeface="Times New Roman"/>
            </a:endParaRP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5" y="764705"/>
            <a:ext cx="4752527" cy="61351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25330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Марина\Отделение Социально-консультативного обслуживания\Презентации\ДЛЯ ПРЕЗЕНТАЦИЙ\Варианты фонов\32764818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51520" y="764704"/>
            <a:ext cx="8496944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54000" algn="just">
              <a:lnSpc>
                <a:spcPct val="150000"/>
              </a:lnSpc>
              <a:spcAft>
                <a:spcPts val="0"/>
              </a:spcAft>
            </a:pPr>
            <a:r>
              <a:rPr lang="ru-RU" sz="3600" b="1" u="sng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/>
                <a:ea typeface="Times New Roman"/>
              </a:rPr>
              <a:t>Цель данного пособия: </a:t>
            </a: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/>
                <a:ea typeface="Times New Roman"/>
              </a:rPr>
              <a:t>формирование единого официального источника полной и достоверной информации о получателях социальных услуг, эффективность и удобство работы   специалистами Центра с документацией.  </a:t>
            </a:r>
            <a:endParaRPr lang="ru-RU" sz="3200" b="1" dirty="0">
              <a:solidFill>
                <a:schemeClr val="accent1">
                  <a:lumMod val="75000"/>
                </a:schemeClr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25330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Марина\Отделение Социально-консультативного обслуживания\Презентации\ДЛЯ ПРЕЗЕНТАЦИЙ\Варианты фонов\32764818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705" y="1099195"/>
            <a:ext cx="7609727" cy="41300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-1" y="11684"/>
            <a:ext cx="914399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7200" algn="ctr"/>
            <a:r>
              <a:rPr lang="ru-RU" sz="2000" b="1" dirty="0">
                <a:solidFill>
                  <a:srgbClr val="4F81BD">
                    <a:lumMod val="75000"/>
                  </a:srgbClr>
                </a:solidFill>
                <a:latin typeface="Times New Roman"/>
                <a:ea typeface="Times New Roman"/>
              </a:rPr>
              <a:t>9. Копия страхового свидетельства государственного </a:t>
            </a:r>
            <a:endParaRPr lang="ru-RU" sz="2000" b="1" dirty="0" smtClean="0">
              <a:solidFill>
                <a:srgbClr val="4F81BD">
                  <a:lumMod val="75000"/>
                </a:srgbClr>
              </a:solidFill>
              <a:latin typeface="Times New Roman"/>
              <a:ea typeface="Times New Roman"/>
            </a:endParaRPr>
          </a:p>
          <a:p>
            <a:pPr lvl="0" indent="457200" algn="ctr"/>
            <a:r>
              <a:rPr lang="ru-RU" sz="2000" b="1" dirty="0" smtClean="0">
                <a:solidFill>
                  <a:srgbClr val="4F81BD">
                    <a:lumMod val="75000"/>
                  </a:srgbClr>
                </a:solidFill>
                <a:latin typeface="Times New Roman"/>
                <a:ea typeface="Times New Roman"/>
              </a:rPr>
              <a:t>пенсионного </a:t>
            </a:r>
            <a:r>
              <a:rPr lang="ru-RU" sz="2000" b="1" dirty="0">
                <a:solidFill>
                  <a:srgbClr val="4F81BD">
                    <a:lumMod val="75000"/>
                  </a:srgbClr>
                </a:solidFill>
                <a:latin typeface="Times New Roman"/>
                <a:ea typeface="Times New Roman"/>
              </a:rPr>
              <a:t>страхования (СНИЛС)</a:t>
            </a:r>
          </a:p>
        </p:txBody>
      </p:sp>
    </p:spTree>
    <p:extLst>
      <p:ext uri="{BB962C8B-B14F-4D97-AF65-F5344CB8AC3E}">
        <p14:creationId xmlns:p14="http://schemas.microsoft.com/office/powerpoint/2010/main" val="3717977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Марина\Отделение Социально-консультативного обслуживания\Презентации\ДЛЯ ПРЕЗЕНТАЦИЙ\Варианты фонов\32764818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-1" y="33195"/>
            <a:ext cx="914399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7200" algn="ctr"/>
            <a:r>
              <a:rPr lang="ru-RU" sz="2000" b="1" dirty="0">
                <a:solidFill>
                  <a:srgbClr val="4F81BD">
                    <a:lumMod val="75000"/>
                  </a:srgbClr>
                </a:solidFill>
                <a:latin typeface="Times New Roman"/>
                <a:ea typeface="Times New Roman"/>
              </a:rPr>
              <a:t>10. Акт социально-бытового обследования </a:t>
            </a:r>
            <a:r>
              <a:rPr lang="ru-RU" sz="2000" b="1" dirty="0" smtClean="0">
                <a:solidFill>
                  <a:srgbClr val="4F81BD">
                    <a:lumMod val="75000"/>
                  </a:srgbClr>
                </a:solidFill>
                <a:latin typeface="Times New Roman"/>
                <a:ea typeface="Times New Roman"/>
              </a:rPr>
              <a:t>гражданина</a:t>
            </a:r>
            <a:endParaRPr lang="ru-RU" sz="2000" b="1" dirty="0">
              <a:solidFill>
                <a:srgbClr val="4F81BD">
                  <a:lumMod val="75000"/>
                </a:srgbClr>
              </a:solidFill>
              <a:latin typeface="Times New Roman"/>
              <a:ea typeface="Times New Roman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5" y="433305"/>
            <a:ext cx="4536503" cy="6259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548680"/>
            <a:ext cx="4363728" cy="56886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17977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Марина\Отделение Социально-консультативного обслуживания\Презентации\ДЛЯ ПРЕЗЕНТАЦИЙ\Варианты фонов\32764818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545" b="5457"/>
          <a:stretch/>
        </p:blipFill>
        <p:spPr bwMode="auto">
          <a:xfrm>
            <a:off x="4788024" y="444735"/>
            <a:ext cx="4248472" cy="62259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3" y="444735"/>
            <a:ext cx="4392487" cy="63700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0" y="44624"/>
            <a:ext cx="910850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7200" algn="ctr"/>
            <a:r>
              <a:rPr lang="ru-RU" sz="2000" b="1" dirty="0">
                <a:solidFill>
                  <a:srgbClr val="4F81BD">
                    <a:lumMod val="75000"/>
                  </a:srgbClr>
                </a:solidFill>
                <a:latin typeface="Times New Roman"/>
                <a:ea typeface="Times New Roman"/>
              </a:rPr>
              <a:t>11. Договор на оказание услуг по социальному обслуживанию на </a:t>
            </a:r>
            <a:r>
              <a:rPr lang="ru-RU" sz="2000" b="1" dirty="0" smtClean="0">
                <a:solidFill>
                  <a:srgbClr val="4F81BD">
                    <a:lumMod val="75000"/>
                  </a:srgbClr>
                </a:solidFill>
                <a:latin typeface="Times New Roman"/>
                <a:ea typeface="Times New Roman"/>
              </a:rPr>
              <a:t>дому</a:t>
            </a:r>
            <a:endParaRPr lang="ru-RU" sz="2000" b="1" dirty="0">
              <a:solidFill>
                <a:srgbClr val="4F81BD">
                  <a:lumMod val="75000"/>
                </a:srgbClr>
              </a:solidFill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25330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Марина\Отделение Социально-консультативного обслуживания\Презентации\ДЛЯ ПРЕЗЕНТАЦИЙ\Варианты фонов\32764818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4166421" cy="6669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143815"/>
            <a:ext cx="4536504" cy="63095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25330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Марина\Отделение Социально-консультативного обслуживания\Презентации\ДЛЯ ПРЕЗЕНТАЦИЙ\Варианты фонов\32764818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1" y="778323"/>
            <a:ext cx="4752527" cy="596304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/>
        </p:spPr>
      </p:pic>
      <p:sp>
        <p:nvSpPr>
          <p:cNvPr id="2" name="Прямоугольник 1"/>
          <p:cNvSpPr/>
          <p:nvPr/>
        </p:nvSpPr>
        <p:spPr>
          <a:xfrm>
            <a:off x="-1" y="20920"/>
            <a:ext cx="914399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7200" algn="ctr"/>
            <a:r>
              <a:rPr lang="ru-RU" sz="2000" b="1" dirty="0">
                <a:solidFill>
                  <a:srgbClr val="4F81BD">
                    <a:lumMod val="75000"/>
                  </a:srgbClr>
                </a:solidFill>
                <a:latin typeface="Times New Roman"/>
                <a:ea typeface="Times New Roman"/>
              </a:rPr>
              <a:t>12. Приказ директора Центра о зачислении гражданина </a:t>
            </a:r>
            <a:endParaRPr lang="ru-RU" sz="2000" b="1" dirty="0" smtClean="0">
              <a:solidFill>
                <a:srgbClr val="4F81BD">
                  <a:lumMod val="75000"/>
                </a:srgbClr>
              </a:solidFill>
              <a:latin typeface="Times New Roman"/>
              <a:ea typeface="Times New Roman"/>
            </a:endParaRPr>
          </a:p>
          <a:p>
            <a:pPr lvl="0" indent="457200" algn="ctr"/>
            <a:r>
              <a:rPr lang="ru-RU" sz="2000" b="1" dirty="0" smtClean="0">
                <a:solidFill>
                  <a:srgbClr val="4F81BD">
                    <a:lumMod val="75000"/>
                  </a:srgbClr>
                </a:solidFill>
                <a:latin typeface="Times New Roman"/>
                <a:ea typeface="Times New Roman"/>
              </a:rPr>
              <a:t>на </a:t>
            </a:r>
            <a:r>
              <a:rPr lang="ru-RU" sz="2000" b="1" dirty="0">
                <a:solidFill>
                  <a:srgbClr val="4F81BD">
                    <a:lumMod val="75000"/>
                  </a:srgbClr>
                </a:solidFill>
                <a:latin typeface="Times New Roman"/>
                <a:ea typeface="Times New Roman"/>
              </a:rPr>
              <a:t>социальное обслуживание на </a:t>
            </a:r>
            <a:r>
              <a:rPr lang="ru-RU" sz="2000" b="1" dirty="0" smtClean="0">
                <a:solidFill>
                  <a:srgbClr val="4F81BD">
                    <a:lumMod val="75000"/>
                  </a:srgbClr>
                </a:solidFill>
                <a:latin typeface="Times New Roman"/>
                <a:ea typeface="Times New Roman"/>
              </a:rPr>
              <a:t>дому</a:t>
            </a:r>
            <a:endParaRPr lang="ru-RU" sz="2000" b="1" dirty="0">
              <a:solidFill>
                <a:srgbClr val="4F81BD">
                  <a:lumMod val="75000"/>
                </a:srgbClr>
              </a:solidFill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717977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Марина\Отделение Социально-консультативного обслуживания\Презентации\ДЛЯ ПРЕЗЕНТАЦИЙ\Варианты фонов\32764818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8138" y="548680"/>
            <a:ext cx="5926137" cy="605055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/>
        </p:spPr>
      </p:pic>
      <p:sp>
        <p:nvSpPr>
          <p:cNvPr id="2" name="Прямоугольник 1"/>
          <p:cNvSpPr/>
          <p:nvPr/>
        </p:nvSpPr>
        <p:spPr>
          <a:xfrm>
            <a:off x="-1" y="5486"/>
            <a:ext cx="914399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7200" algn="ctr"/>
            <a:r>
              <a:rPr lang="ru-RU" sz="2000" b="1" dirty="0">
                <a:solidFill>
                  <a:srgbClr val="4F81BD">
                    <a:lumMod val="75000"/>
                  </a:srgbClr>
                </a:solidFill>
                <a:latin typeface="Times New Roman"/>
                <a:ea typeface="Times New Roman"/>
              </a:rPr>
              <a:t>13. Протокол по установлению размера оплаты за обслуживание на дому</a:t>
            </a:r>
          </a:p>
        </p:txBody>
      </p:sp>
    </p:spTree>
    <p:extLst>
      <p:ext uri="{BB962C8B-B14F-4D97-AF65-F5344CB8AC3E}">
        <p14:creationId xmlns:p14="http://schemas.microsoft.com/office/powerpoint/2010/main" val="3717977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Марина\Отделение Социально-консультативного обслуживания\Презентации\ДЛЯ ПРЕЗЕНТАЦИЙ\Варианты фонов\32764818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619672" y="920621"/>
            <a:ext cx="590465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ctr" fontAlgn="base"/>
            <a:r>
              <a:rPr lang="ru-RU" sz="3200" b="1" dirty="0" smtClean="0">
                <a:solidFill>
                  <a:srgbClr val="4F81BD">
                    <a:lumMod val="75000"/>
                  </a:srgbClr>
                </a:solidFill>
                <a:latin typeface="Times New Roman"/>
                <a:ea typeface="Times New Roman"/>
              </a:rPr>
              <a:t>14</a:t>
            </a:r>
            <a:r>
              <a:rPr lang="ru-RU" sz="3200" b="1" dirty="0">
                <a:solidFill>
                  <a:srgbClr val="4F81BD">
                    <a:lumMod val="75000"/>
                  </a:srgbClr>
                </a:solidFill>
                <a:latin typeface="Times New Roman"/>
                <a:ea typeface="Times New Roman"/>
              </a:rPr>
              <a:t>. Иные документы, которые граждане по своему желанию дополнительно могут предоставить, имеющие значение при зачислении на обслуживание на дому </a:t>
            </a:r>
          </a:p>
        </p:txBody>
      </p:sp>
    </p:spTree>
    <p:extLst>
      <p:ext uri="{BB962C8B-B14F-4D97-AF65-F5344CB8AC3E}">
        <p14:creationId xmlns:p14="http://schemas.microsoft.com/office/powerpoint/2010/main" val="4159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Марина\Отделение Социально-консультативного обслуживания\Презентации\ДЛЯ ПРЕЗЕНТАЦИЙ\Варианты фонов\32764818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619672" y="2132856"/>
            <a:ext cx="590465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ctr" fontAlgn="base"/>
            <a:r>
              <a:rPr lang="ru-RU" sz="5400" b="1" dirty="0" smtClean="0">
                <a:solidFill>
                  <a:srgbClr val="4F81BD">
                    <a:lumMod val="75000"/>
                  </a:srgbClr>
                </a:solidFill>
                <a:latin typeface="Times New Roman"/>
                <a:ea typeface="Times New Roman"/>
              </a:rPr>
              <a:t>Спасибо </a:t>
            </a:r>
          </a:p>
          <a:p>
            <a:pPr indent="457200" algn="ctr" fontAlgn="base"/>
            <a:r>
              <a:rPr lang="ru-RU" sz="5400" b="1" dirty="0" smtClean="0">
                <a:solidFill>
                  <a:srgbClr val="4F81BD">
                    <a:lumMod val="75000"/>
                  </a:srgbClr>
                </a:solidFill>
                <a:latin typeface="Times New Roman"/>
                <a:ea typeface="Times New Roman"/>
              </a:rPr>
              <a:t>за внимание</a:t>
            </a:r>
            <a:endParaRPr lang="ru-RU" sz="5400" b="1" dirty="0">
              <a:solidFill>
                <a:srgbClr val="4F81BD">
                  <a:lumMod val="75000"/>
                </a:srgbClr>
              </a:solidFill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61536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Марина\Отделение Социально-консультативного обслуживания\Презентации\ДЛЯ ПРЕЗЕНТАЦИЙ\Варианты фонов\32764818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07504" y="12793"/>
            <a:ext cx="8928992" cy="6832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70510" algn="ctr">
              <a:spcAft>
                <a:spcPts val="0"/>
              </a:spcAft>
            </a:pP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/>
                <a:ea typeface="Times New Roman"/>
              </a:rPr>
              <a:t>Условия и порядок приёма граждан в отделение социально-бытового (социально-медицинского) обслуживания на дому определены: </a:t>
            </a:r>
          </a:p>
          <a:p>
            <a:pPr indent="270510" algn="ctr">
              <a:spcAft>
                <a:spcPts val="0"/>
              </a:spcAft>
            </a:pPr>
            <a:endParaRPr lang="ru-RU" sz="800" b="1" dirty="0" smtClean="0">
              <a:solidFill>
                <a:schemeClr val="accent1">
                  <a:lumMod val="75000"/>
                </a:schemeClr>
              </a:solidFill>
              <a:effectLst/>
              <a:latin typeface="Times New Roman"/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Symbol"/>
              <a:buChar char=""/>
            </a:pPr>
            <a:r>
              <a:rPr lang="ru-RU" sz="140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/>
                <a:ea typeface="Times New Roman"/>
              </a:rPr>
              <a:t>Федеральным законом от 28.12.2013 года № 442 «Об основах  социального обслуживания граждан в РФ»;</a:t>
            </a:r>
          </a:p>
          <a:p>
            <a:pPr lvl="0" algn="just">
              <a:spcAft>
                <a:spcPts val="0"/>
              </a:spcAft>
            </a:pPr>
            <a:endParaRPr lang="ru-RU" sz="800" dirty="0" smtClean="0">
              <a:solidFill>
                <a:schemeClr val="accent1">
                  <a:lumMod val="75000"/>
                </a:schemeClr>
              </a:solidFill>
              <a:effectLst/>
              <a:latin typeface="Times New Roman"/>
              <a:ea typeface="Times New Roman"/>
            </a:endParaRPr>
          </a:p>
          <a:p>
            <a:pPr marL="342900" indent="-342900" algn="just">
              <a:buFont typeface="Symbol"/>
              <a:buChar char=""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Постановлением  Правительства РФ от 18.10.2014 года № 1075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;</a:t>
            </a:r>
          </a:p>
          <a:p>
            <a:pPr algn="just"/>
            <a:endParaRPr lang="ru-RU" sz="800" dirty="0">
              <a:solidFill>
                <a:schemeClr val="accent1">
                  <a:lumMod val="75000"/>
                </a:schemeClr>
              </a:solidFill>
              <a:latin typeface="Times New Roman"/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Symbol"/>
              <a:buChar char=""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/>
                <a:ea typeface="Times New Roman"/>
              </a:rPr>
              <a:t>Приказом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/>
                <a:ea typeface="Times New Roman"/>
              </a:rPr>
              <a:t>Министерства труда и социальной защиты РФ от 24.11.2014года № 939н;</a:t>
            </a:r>
          </a:p>
          <a:p>
            <a:pPr lvl="0" algn="just">
              <a:spcAft>
                <a:spcPts val="0"/>
              </a:spcAft>
            </a:pPr>
            <a:endParaRPr lang="ru-RU" sz="800" dirty="0" smtClean="0">
              <a:solidFill>
                <a:schemeClr val="accent1">
                  <a:lumMod val="75000"/>
                </a:schemeClr>
              </a:solidFill>
              <a:effectLst/>
              <a:latin typeface="Times New Roman"/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Symbol"/>
              <a:buChar char=""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/>
                <a:ea typeface="Times New Roman"/>
              </a:rPr>
              <a:t> Приказом Министерства труда и социальной защиты РФ от 10.11.2014года № 874н;</a:t>
            </a:r>
          </a:p>
          <a:p>
            <a:pPr lvl="0" algn="just">
              <a:spcAft>
                <a:spcPts val="0"/>
              </a:spcAft>
            </a:pPr>
            <a:endParaRPr lang="ru-RU" sz="800" dirty="0" smtClean="0">
              <a:solidFill>
                <a:schemeClr val="accent1">
                  <a:lumMod val="75000"/>
                </a:schemeClr>
              </a:solidFill>
              <a:effectLst/>
              <a:latin typeface="Times New Roman"/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Symbol"/>
              <a:buChar char=""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/>
                <a:ea typeface="Times New Roman"/>
              </a:rPr>
              <a:t> Законом Нижегородской области от 05.11.2014 года № 146 «О  социальном обслуживании граждан в нижегородской области»;</a:t>
            </a:r>
          </a:p>
          <a:p>
            <a:pPr lvl="0" algn="just">
              <a:spcAft>
                <a:spcPts val="0"/>
              </a:spcAft>
            </a:pPr>
            <a:endParaRPr lang="ru-RU" sz="800" dirty="0" smtClean="0">
              <a:solidFill>
                <a:schemeClr val="accent1">
                  <a:lumMod val="75000"/>
                </a:schemeClr>
              </a:solidFill>
              <a:effectLst/>
              <a:latin typeface="Times New Roman"/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Symbol"/>
              <a:buChar char=""/>
              <a:tabLst>
                <a:tab pos="450215" algn="l"/>
                <a:tab pos="679450" algn="l"/>
              </a:tabLst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/>
                <a:ea typeface="Times New Roman"/>
              </a:rPr>
              <a:t>Постановлением Правительства Нижегородской области от 08.08.2006 года № 252 (пункты 4.3. и 5.3.) «Порядок предоставления социальных услуг государственными учреждениями «Комплексный центр социального обслуживания населения»; </a:t>
            </a:r>
          </a:p>
          <a:p>
            <a:pPr lvl="0" algn="just">
              <a:spcAft>
                <a:spcPts val="0"/>
              </a:spcAft>
              <a:tabLst>
                <a:tab pos="450215" algn="l"/>
                <a:tab pos="679450" algn="l"/>
              </a:tabLst>
            </a:pPr>
            <a:endParaRPr lang="ru-RU" sz="800" dirty="0" smtClean="0">
              <a:solidFill>
                <a:schemeClr val="accent1">
                  <a:lumMod val="75000"/>
                </a:schemeClr>
              </a:solidFill>
              <a:effectLst/>
              <a:latin typeface="Times New Roman"/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Symbol"/>
              <a:buChar char=""/>
              <a:tabLst>
                <a:tab pos="450215" algn="l"/>
                <a:tab pos="679450" algn="l"/>
              </a:tabLst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/>
                <a:ea typeface="Times New Roman"/>
              </a:rPr>
              <a:t>Постановлением Правительства Нижегородской области от 25.08.2006 года № 277 (пункты 3.3. и 4.3.) «Порядок предоставления социальных услуг государственными учреждениями Нижегородской области «Центр социального обслуживания граждан пожилого возраста и инвалидов»;</a:t>
            </a:r>
          </a:p>
          <a:p>
            <a:pPr lvl="0" algn="just">
              <a:spcAft>
                <a:spcPts val="0"/>
              </a:spcAft>
              <a:tabLst>
                <a:tab pos="450215" algn="l"/>
                <a:tab pos="679450" algn="l"/>
              </a:tabLst>
            </a:pPr>
            <a:endParaRPr lang="ru-RU" sz="800" dirty="0" smtClean="0">
              <a:solidFill>
                <a:schemeClr val="accent1">
                  <a:lumMod val="75000"/>
                </a:schemeClr>
              </a:solidFill>
              <a:effectLst/>
              <a:latin typeface="Times New Roman"/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Symbol"/>
              <a:buChar char=""/>
              <a:tabLst>
                <a:tab pos="450215" algn="l"/>
                <a:tab pos="679450" algn="l"/>
              </a:tabLst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/>
                <a:ea typeface="Times New Roman"/>
              </a:rPr>
              <a:t>Постановлением Правительства Нижегородской области от 06.05.2015 года № 268 «Об утверждении размера платы за предоставление социальных услуг и порядка ее взимания в государственных учреждениях социального обслуживания Нижегородской области»</a:t>
            </a:r>
            <a:endParaRPr lang="ru-RU" dirty="0">
              <a:solidFill>
                <a:schemeClr val="accent1">
                  <a:lumMod val="75000"/>
                </a:schemeClr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25330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Марина\Отделение Социально-консультативного обслуживания\Презентации\ДЛЯ ПРЕЗЕНТАЦИЙ\Варианты фонов\32764818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7541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07505" y="-99392"/>
            <a:ext cx="8928992" cy="66018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600" b="1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/>
                <a:ea typeface="Times New Roman"/>
              </a:rPr>
              <a:t>Порядок зачисления гражданина на получение </a:t>
            </a:r>
            <a:endParaRPr lang="ru-RU" sz="2600" dirty="0" smtClean="0">
              <a:solidFill>
                <a:schemeClr val="accent1">
                  <a:lumMod val="75000"/>
                </a:schemeClr>
              </a:solidFill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ru-RU" sz="2600" b="1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/>
                <a:ea typeface="Times New Roman"/>
              </a:rPr>
              <a:t>социальных услуг на дому</a:t>
            </a:r>
            <a:endParaRPr lang="ru-RU" sz="2600" dirty="0" smtClean="0">
              <a:solidFill>
                <a:schemeClr val="accent1">
                  <a:lumMod val="75000"/>
                </a:schemeClr>
              </a:solidFill>
              <a:effectLst/>
              <a:latin typeface="Times New Roman"/>
              <a:ea typeface="Times New Roman"/>
            </a:endParaRPr>
          </a:p>
          <a:p>
            <a:pPr indent="457200" algn="just">
              <a:spcAft>
                <a:spcPts val="0"/>
              </a:spcAft>
              <a:tabLst>
                <a:tab pos="450215" algn="l"/>
              </a:tabLst>
            </a:pPr>
            <a:r>
              <a:rPr lang="ru-RU" sz="11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/>
                <a:ea typeface="Times New Roman"/>
              </a:rPr>
              <a:t> </a:t>
            </a:r>
            <a:endParaRPr lang="ru-RU" sz="1100" dirty="0" smtClean="0">
              <a:solidFill>
                <a:schemeClr val="accent1">
                  <a:lumMod val="75000"/>
                </a:schemeClr>
              </a:solidFill>
              <a:effectLst/>
              <a:latin typeface="Times New Roman"/>
              <a:ea typeface="Times New Roman"/>
            </a:endParaRPr>
          </a:p>
          <a:p>
            <a:pPr indent="457200" algn="just">
              <a:spcAft>
                <a:spcPts val="0"/>
              </a:spcAft>
              <a:tabLst>
                <a:tab pos="450215" algn="l"/>
              </a:tabLst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/>
                <a:ea typeface="Times New Roman"/>
              </a:rPr>
              <a:t>В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/>
                <a:ea typeface="Times New Roman"/>
              </a:rPr>
              <a:t>соответствии с данными нормативно-правовыми документами для зачисления на обслуживание в социально-бытовое (социально-медицинское) отделение граждане представляют в Центр следующие документы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/>
                <a:ea typeface="Times New Roman"/>
              </a:rPr>
              <a:t>:</a:t>
            </a:r>
          </a:p>
          <a:p>
            <a:pPr algn="just">
              <a:spcAft>
                <a:spcPts val="0"/>
              </a:spcAft>
              <a:tabLst>
                <a:tab pos="450215" algn="l"/>
              </a:tabLst>
            </a:pPr>
            <a:endParaRPr lang="ru-RU" b="1" dirty="0" smtClean="0">
              <a:solidFill>
                <a:schemeClr val="accent1">
                  <a:lumMod val="75000"/>
                </a:schemeClr>
              </a:solidFill>
              <a:effectLst/>
              <a:latin typeface="Times New Roman"/>
              <a:ea typeface="Times New Roman"/>
            </a:endParaRPr>
          </a:p>
          <a:p>
            <a:pPr indent="342900" algn="just">
              <a:spcAft>
                <a:spcPts val="0"/>
              </a:spcAft>
              <a:buAutoNum type="arabicPeriod"/>
              <a:tabLst>
                <a:tab pos="540385" algn="l"/>
              </a:tabLst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Д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/>
                <a:ea typeface="Times New Roman"/>
              </a:rPr>
              <a:t>окумент, удостоверяющий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/>
                <a:ea typeface="Times New Roman"/>
              </a:rPr>
              <a:t>личность гражданина (паспорт; свидетельство о рождении – для лиц, не достигших 14-летнего возраста; заграничный паспорт – для постоянно проживающих за границей граждан, которые временно находятся на территории Российской Федерации; справку об освобождении из мест лишения свободы – для лиц, освободившихся из мест лишения свободы; иные выдаваемые в установленном порядке документы, удостоверяющие личность гражданина); </a:t>
            </a:r>
            <a:endParaRPr lang="ru-RU" b="1" dirty="0" smtClean="0">
              <a:solidFill>
                <a:schemeClr val="accent1">
                  <a:lumMod val="75000"/>
                </a:schemeClr>
              </a:solidFill>
              <a:effectLst/>
              <a:latin typeface="Times New Roman"/>
              <a:ea typeface="Times New Roman"/>
            </a:endParaRPr>
          </a:p>
          <a:p>
            <a:pPr marL="342900" indent="-342900" algn="just">
              <a:spcAft>
                <a:spcPts val="0"/>
              </a:spcAft>
              <a:buAutoNum type="arabicPeriod"/>
              <a:tabLst>
                <a:tab pos="540385" algn="l"/>
              </a:tabLst>
            </a:pPr>
            <a:endParaRPr lang="ru-RU" b="1" dirty="0" smtClean="0">
              <a:solidFill>
                <a:schemeClr val="accent1">
                  <a:lumMod val="75000"/>
                </a:schemeClr>
              </a:solidFill>
              <a:effectLst/>
              <a:latin typeface="Times New Roman"/>
              <a:ea typeface="Times New Roman"/>
            </a:endParaRPr>
          </a:p>
          <a:p>
            <a:pPr indent="238125" algn="just">
              <a:spcAft>
                <a:spcPts val="0"/>
              </a:spcAft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/>
                <a:ea typeface="Times New Roman"/>
              </a:rPr>
              <a:t>2. Личное письменное заявление (или законного представителя гражданина) о зачислении гражданина на обслуживание в социально-бытовое (социально-медицинское) отделение с указанием сведений о доходах получателя социальных услуг и членов его семьи (при  наличии), необходимых для определения среднедушевого дохода для предоставления социальных услуг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/>
                <a:ea typeface="Times New Roman"/>
              </a:rPr>
              <a:t>.</a:t>
            </a:r>
          </a:p>
          <a:p>
            <a:pPr indent="238125" algn="just">
              <a:spcAft>
                <a:spcPts val="0"/>
              </a:spcAft>
            </a:pPr>
            <a:endParaRPr lang="ru-RU" b="1" dirty="0" smtClean="0">
              <a:solidFill>
                <a:schemeClr val="accent1">
                  <a:lumMod val="75000"/>
                </a:schemeClr>
              </a:solidFill>
              <a:effectLst/>
              <a:latin typeface="Times New Roman"/>
              <a:ea typeface="Times New Roman"/>
            </a:endParaRPr>
          </a:p>
          <a:p>
            <a:pPr indent="270510" algn="just" fontAlgn="base">
              <a:spcAft>
                <a:spcPts val="0"/>
              </a:spcAft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/>
                <a:ea typeface="Times New Roman"/>
              </a:rPr>
              <a:t>  3. 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/>
                <a:ea typeface="Times New Roman"/>
              </a:rPr>
              <a:t>Индивидуальную программу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/>
                <a:ea typeface="Times New Roman"/>
              </a:rPr>
              <a:t>предоставления социальных услуг, в которой указаны форма социального обслуживания, виды, объём, периодичность, условия, сроки предоставления социальных услуг.</a:t>
            </a:r>
          </a:p>
        </p:txBody>
      </p:sp>
    </p:spTree>
    <p:extLst>
      <p:ext uri="{BB962C8B-B14F-4D97-AF65-F5344CB8AC3E}">
        <p14:creationId xmlns:p14="http://schemas.microsoft.com/office/powerpoint/2010/main" val="4125330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Марина\Отделение Социально-консультативного обслуживания\Презентации\ДЛЯ ПРЕЗЕНТАЦИЙ\Варианты фонов\32764818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07504" y="9213"/>
            <a:ext cx="8928992" cy="6678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7200" algn="ctr"/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Дополнительно гражданин </a:t>
            </a:r>
            <a:endParaRPr lang="ru-RU" sz="2800" b="1" dirty="0" smtClean="0">
              <a:solidFill>
                <a:schemeClr val="accent1">
                  <a:lumMod val="75000"/>
                </a:schemeClr>
              </a:solidFill>
              <a:latin typeface="Times New Roman"/>
              <a:ea typeface="Times New Roman"/>
            </a:endParaRPr>
          </a:p>
          <a:p>
            <a:pPr lvl="0" indent="457200"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(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или законный представитель гражданина) </a:t>
            </a:r>
            <a:endParaRPr lang="ru-RU" sz="2800" b="1" dirty="0" smtClean="0">
              <a:solidFill>
                <a:schemeClr val="accent1">
                  <a:lumMod val="75000"/>
                </a:schemeClr>
              </a:solidFill>
              <a:latin typeface="Times New Roman"/>
              <a:ea typeface="Times New Roman"/>
            </a:endParaRPr>
          </a:p>
          <a:p>
            <a:pPr lvl="0" indent="457200"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представляет 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следующие документы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:</a:t>
            </a:r>
          </a:p>
          <a:p>
            <a:pPr lvl="0" indent="457200" algn="just"/>
            <a:endParaRPr lang="ru-RU" sz="1400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lvl="0" indent="457200" algn="just"/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1.  Справка </a:t>
            </a: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о составе семьи.</a:t>
            </a:r>
          </a:p>
          <a:p>
            <a:pPr lvl="0" indent="457200" algn="just"/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2. Медицинское </a:t>
            </a: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заключение об отсутствии медицинских противопоказаний к социальному обслуживанию на дому и рекомендуемом виде социального обслуживания на дому. Порядок выдачи заключения определяется министерством здравоохранения Нижегородской области (мед. Справки ВКК, КЭК)</a:t>
            </a:r>
          </a:p>
          <a:p>
            <a:pPr lvl="0" indent="457200" algn="just" fontAlgn="base"/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3.Справка   о доходах получателя социальных услуг и членов его семьи (при  наличии), если гражданин не является пенсионером пенсионного фонда РФ.</a:t>
            </a:r>
          </a:p>
          <a:p>
            <a:pPr lvl="0" indent="457200" algn="just"/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4.Копия свидетельства, удостоверения или иного документа установленного образца о праве на льготы.</a:t>
            </a:r>
          </a:p>
          <a:p>
            <a:pPr lvl="0" indent="457200" algn="just"/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5. Копия справки, подтверждающая факт установления инвалидности, выдаваемая федеральным государственным учреждением медико- социальной экспертизы (для инвалидов).</a:t>
            </a:r>
          </a:p>
          <a:p>
            <a:pPr lvl="0" indent="457200" algn="just" fontAlgn="base"/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6. Страховое свидетельство государственного пенсионного страхования (СНИЛС)</a:t>
            </a:r>
          </a:p>
        </p:txBody>
      </p:sp>
    </p:spTree>
    <p:extLst>
      <p:ext uri="{BB962C8B-B14F-4D97-AF65-F5344CB8AC3E}">
        <p14:creationId xmlns:p14="http://schemas.microsoft.com/office/powerpoint/2010/main" val="4125330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Марина\Отделение Социально-консультативного обслуживания\Презентации\ДЛЯ ПРЕЗЕНТАЦИЙ\Варианты фонов\32764818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79512" y="404664"/>
            <a:ext cx="8712968" cy="61199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38125" algn="just" fontAlgn="base">
              <a:lnSpc>
                <a:spcPct val="150000"/>
              </a:lnSpc>
              <a:spcAft>
                <a:spcPts val="0"/>
              </a:spcAft>
            </a:pP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/>
                <a:ea typeface="Times New Roman"/>
              </a:rPr>
              <a:t>Копии документов, не заверенные организацией, выдавшей соответствующие документы, или нотариально, предоставляются с предъявлением оригинала.</a:t>
            </a:r>
          </a:p>
          <a:p>
            <a:pPr indent="238125" algn="just">
              <a:lnSpc>
                <a:spcPct val="150000"/>
              </a:lnSpc>
              <a:spcAft>
                <a:spcPts val="0"/>
              </a:spcAft>
            </a:pP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/>
                <a:ea typeface="Times New Roman"/>
              </a:rPr>
              <a:t>Гражданин (или его законный представитель) передаёт в Центр документы и заявление о зачислении на социально-бытовое (социально-медицинское) обслуживание на дому специалисту по социальной работе срочного социального обслуживания или направляет заявление по месту своего жительства специалисту по социальной работе отделения срочного социального обслуживания, работающему по участковому принципу.</a:t>
            </a:r>
            <a:endParaRPr lang="ru-RU" sz="2400" b="1" dirty="0">
              <a:solidFill>
                <a:schemeClr val="accent1">
                  <a:lumMod val="75000"/>
                </a:schemeClr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25330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Марина\Отделение Социально-консультативного обслуживания\Презентации\ДЛЯ ПРЕЗЕНТАЦИЙ\Варианты фонов\32764818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67544" y="116632"/>
            <a:ext cx="7992888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38125" algn="just">
              <a:lnSpc>
                <a:spcPct val="150000"/>
              </a:lnSpc>
              <a:spcAft>
                <a:spcPts val="0"/>
              </a:spcAft>
            </a:pP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/>
                <a:ea typeface="Times New Roman"/>
              </a:rPr>
              <a:t>Центр:</a:t>
            </a:r>
          </a:p>
          <a:p>
            <a:pPr indent="238125" algn="just">
              <a:lnSpc>
                <a:spcPct val="150000"/>
              </a:lnSpc>
              <a:spcAft>
                <a:spcPts val="0"/>
              </a:spcAft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/>
                <a:ea typeface="Times New Roman"/>
              </a:rPr>
              <a:t> Организует силами специалистов срочного отделения обследование социально-бытовых условий проживания гражданина, его материального и семейного положения, по результатам которого составляется акт социально-бытового обследования гражданина (подписывается специалистом по социальной работе и заведующим срочным отделением);</a:t>
            </a:r>
          </a:p>
          <a:p>
            <a:pPr indent="238125" algn="just">
              <a:lnSpc>
                <a:spcPct val="150000"/>
              </a:lnSpc>
              <a:spcAft>
                <a:spcPts val="0"/>
              </a:spcAft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/>
                <a:ea typeface="Times New Roman"/>
              </a:rPr>
              <a:t>На основании представленных документов директор Центра принимает решение о зачислении гражданина на социально-бытовое (социально-медицинское) обслуживание или выносит мотивированное решение об отказе. </a:t>
            </a:r>
          </a:p>
          <a:p>
            <a:pPr indent="238125" algn="just">
              <a:lnSpc>
                <a:spcPct val="150000"/>
              </a:lnSpc>
              <a:spcAft>
                <a:spcPts val="0"/>
              </a:spcAft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/>
                <a:ea typeface="Times New Roman"/>
              </a:rPr>
              <a:t>Максимальный срок для зачисления на обслуживание не должен превышать 1 суток с момента получения указанных документов.</a:t>
            </a:r>
          </a:p>
          <a:p>
            <a:pPr indent="254000" algn="just">
              <a:lnSpc>
                <a:spcPct val="150000"/>
              </a:lnSpc>
              <a:spcAft>
                <a:spcPts val="0"/>
              </a:spcAft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/>
                <a:ea typeface="Times New Roman"/>
              </a:rPr>
              <a:t>На основании, собранных документов формируется «Личное дело» гражданина, которого зачисляют на обслуживание в социально-бытовое 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/>
                <a:ea typeface="Times New Roman"/>
              </a:rPr>
              <a:t>(социально-медицинское) отделение Центра.</a:t>
            </a:r>
            <a:endParaRPr lang="ru-RU" b="1" dirty="0">
              <a:solidFill>
                <a:schemeClr val="accent1">
                  <a:lumMod val="75000"/>
                </a:schemeClr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25330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Марина\Отделение Социально-консультативного обслуживания\Презентации\ДЛЯ ПРЕЗЕНТАЦИЙ\Варианты фонов\32764818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6205496"/>
              </p:ext>
            </p:extLst>
          </p:nvPr>
        </p:nvGraphicFramePr>
        <p:xfrm>
          <a:off x="107504" y="1095712"/>
          <a:ext cx="8856984" cy="5334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8484"/>
                <a:gridCol w="2945436"/>
                <a:gridCol w="3978888"/>
                <a:gridCol w="1584176"/>
              </a:tblGrid>
              <a:tr h="12218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4520" marR="3452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документа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4520" marR="3452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Сведения, содержащиеся в документе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4520" marR="3452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Примечание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4520" marR="34520" marT="0" marB="0"/>
                </a:tc>
              </a:tr>
              <a:tr h="61091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1.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4520" marR="3452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Личное письменное заявление</a:t>
                      </a:r>
                      <a:endParaRPr lang="ru-RU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4520" marR="3452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Ф.И.О., адрес, паспортные данные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сведения о доходах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-состав семьи с указанием даты рождения каждого члена семьи, родственных отношений, их доходов за 12 месяцев, предшествующих обращению.</a:t>
                      </a:r>
                      <a:endParaRPr lang="ru-RU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4520" marR="3452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4520" marR="34520" marT="0" marB="0"/>
                </a:tc>
              </a:tr>
              <a:tr h="61091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2.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4520" marR="3452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Документ, удостоверяющий личность (копия)</a:t>
                      </a:r>
                      <a:endParaRPr lang="ru-RU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4520" marR="3452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Паспорт1-2 стр. (иные выдаваемые в установленном порядке документы, удостоверяющие личность гражданина), свидетельство о рождении (для несовершеннолетних)</a:t>
                      </a:r>
                      <a:endParaRPr lang="ru-RU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4520" marR="3452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4520" marR="34520" marT="0" marB="0"/>
                </a:tc>
              </a:tr>
              <a:tr h="3665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3.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4520" marR="3452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Копия свидетельства, удостоверения или иного документа установленного образца о праве на льготы</a:t>
                      </a:r>
                      <a:endParaRPr lang="ru-RU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4520" marR="3452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Категория льготника</a:t>
                      </a:r>
                      <a:endParaRPr lang="ru-RU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4520" marR="3452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4520" marR="34520" marT="0" marB="0"/>
                </a:tc>
              </a:tr>
              <a:tr h="61091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4.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4520" marR="3452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Копия справки, подтверждающая факт установления инвалидности, выдаваемая федеральным государственным учреждением медико- социальной экспертизы (для инвалидов)</a:t>
                      </a:r>
                      <a:endParaRPr lang="ru-RU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4520" marR="3452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Группа инвалидности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Дата установления инвалидности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Срок действия инвалидности</a:t>
                      </a:r>
                      <a:endParaRPr lang="ru-RU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4520" marR="3452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4520" marR="34520" marT="0" marB="0"/>
                </a:tc>
              </a:tr>
              <a:tr h="3665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5.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4520" marR="34520" marT="0" marB="0"/>
                </a:tc>
                <a:tc>
                  <a:txBody>
                    <a:bodyPr/>
                    <a:lstStyle/>
                    <a:p>
                      <a:pPr marL="20955" algn="just" fontAlgn="base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Копия страхового свидетельства государственного страхования (СНИЛС)</a:t>
                      </a:r>
                      <a:endParaRPr lang="ru-RU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4520" marR="3452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№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Ф.И.О.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Дата и место рождения</a:t>
                      </a:r>
                      <a:endParaRPr lang="ru-RU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4520" marR="3452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4520" marR="34520" marT="0" marB="0"/>
                </a:tc>
              </a:tr>
              <a:tr h="24436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6.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4520" marR="3452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Справка о составе семьи</a:t>
                      </a:r>
                      <a:endParaRPr lang="ru-RU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4520" marR="3452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Состав семьи с указанием даты рождения каждого члена семьи, родственных отношений</a:t>
                      </a:r>
                      <a:endParaRPr lang="ru-RU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4520" marR="3452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4520" marR="34520" marT="0" marB="0"/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0" y="-66293"/>
            <a:ext cx="9144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Порядок формирования личного дела граждан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для зачисления на надомное обслуживание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5330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Марина\Отделение Социально-консультативного обслуживания\Презентации\ДЛЯ ПРЕЗЕНТАЦИЙ\Варианты фонов\32764818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7356538"/>
              </p:ext>
            </p:extLst>
          </p:nvPr>
        </p:nvGraphicFramePr>
        <p:xfrm>
          <a:off x="251520" y="764704"/>
          <a:ext cx="8712967" cy="49506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2818"/>
                <a:gridCol w="2897542"/>
                <a:gridCol w="4104456"/>
                <a:gridCol w="1368151"/>
              </a:tblGrid>
              <a:tr h="68348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7.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4520" marR="3452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Заключение о состоянии здоровья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4520" marR="3452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Нуждаемость в социально-бытовом (социально-медицинском) обслуживании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4520" marR="3452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4520" marR="34520" marT="0" marB="0"/>
                </a:tc>
              </a:tr>
              <a:tr h="3665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8.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4520" marR="3452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Справка о доходах, если гражданин не является пенсионером пенсионного фонда РФ</a:t>
                      </a:r>
                      <a:endParaRPr lang="ru-RU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4520" marR="3452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Размер пенсии, пособия и иные аналогичные выплаты  за 12 месяцев, предшествующих месяцу подачи заявления</a:t>
                      </a:r>
                      <a:endParaRPr lang="ru-RU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4520" marR="3452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4520" marR="34520" marT="0" marB="0"/>
                </a:tc>
              </a:tr>
              <a:tr h="3665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9.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4520" marR="3452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Акт социально – бытового обследования граждан</a:t>
                      </a:r>
                      <a:endParaRPr lang="ru-RU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4520" marR="3452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Условия проживания гражданина (подписывается специалистом по социальной работе и заведующим срочным отделением)</a:t>
                      </a:r>
                      <a:endParaRPr lang="ru-RU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4520" marR="3452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4520" marR="34520" marT="0" marB="0"/>
                </a:tc>
              </a:tr>
              <a:tr h="7331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10.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4520" marR="3452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Приказ о зачислении на обслуживание</a:t>
                      </a:r>
                      <a:endParaRPr lang="ru-RU" sz="14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4520" marR="3452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Ф.И.О., адрес гражданина,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Ф.И.О. социального работника,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Ф.И.О. </a:t>
                      </a:r>
                      <a:r>
                        <a:rPr lang="ru-RU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мед. </a:t>
                      </a: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сестры (для социально-медицинского обслуживания),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Дата принятия на обслуживание,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Основание</a:t>
                      </a:r>
                      <a:endParaRPr lang="ru-RU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4520" marR="3452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4520" marR="34520" marT="0" marB="0"/>
                </a:tc>
              </a:tr>
              <a:tr h="3665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11.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4520" marR="3452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Протокол по установлению размера оплаты за обслуживание на дому</a:t>
                      </a:r>
                      <a:endParaRPr lang="ru-RU" sz="14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4520" marR="3452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Протокол содержит персональные данные о проживании,  положенных льготах, расчет оплаты за обслуживание</a:t>
                      </a:r>
                      <a:endParaRPr lang="ru-RU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4520" marR="3452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4520" marR="34520" marT="0" marB="0"/>
                </a:tc>
              </a:tr>
              <a:tr h="24436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12.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4520" marR="3452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Договор</a:t>
                      </a:r>
                      <a:endParaRPr lang="ru-RU" sz="14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4520" marR="3452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Договор (Приказ Министерства труда и социальной защиты РФ №874н от 10.11.2014г.)</a:t>
                      </a:r>
                      <a:endParaRPr lang="ru-RU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4520" marR="3452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4520" marR="34520" marT="0" marB="0"/>
                </a:tc>
              </a:tr>
              <a:tr h="3665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13.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4520" marR="3452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Индивидуальная программа предоставления социальных услуг</a:t>
                      </a:r>
                      <a:endParaRPr lang="ru-RU" sz="14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4520" marR="3452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Индивидуальная программа (Приказ Министерства труда и социальной защиты РФ №874н от 10.11.2014г.)</a:t>
                      </a:r>
                      <a:endParaRPr lang="ru-RU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4520" marR="3452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4520" marR="3452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5330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539</TotalTime>
  <Words>1168</Words>
  <Application>Microsoft Office PowerPoint</Application>
  <PresentationFormat>Экран (4:3)</PresentationFormat>
  <Paragraphs>156</Paragraphs>
  <Slides>27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Марина</dc:creator>
  <cp:lastModifiedBy>Марина</cp:lastModifiedBy>
  <cp:revision>23</cp:revision>
  <dcterms:created xsi:type="dcterms:W3CDTF">2015-09-18T08:38:29Z</dcterms:created>
  <dcterms:modified xsi:type="dcterms:W3CDTF">2015-09-22T13:08:07Z</dcterms:modified>
</cp:coreProperties>
</file>